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7" r:id="rId21"/>
    <p:sldId id="288" r:id="rId22"/>
    <p:sldId id="275" r:id="rId23"/>
    <p:sldId id="276" r:id="rId24"/>
    <p:sldId id="280" r:id="rId25"/>
    <p:sldId id="279" r:id="rId26"/>
    <p:sldId id="278" r:id="rId27"/>
    <p:sldId id="277" r:id="rId28"/>
    <p:sldId id="281" r:id="rId29"/>
    <p:sldId id="282" r:id="rId30"/>
    <p:sldId id="283" r:id="rId31"/>
    <p:sldId id="284" r:id="rId32"/>
    <p:sldId id="285" r:id="rId33"/>
    <p:sldId id="286"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19C600E-2C66-4433-AB65-C973AA8CEDEF}" type="datetimeFigureOut">
              <a:rPr lang="en-US" smtClean="0"/>
              <a:t>4/8/2024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2530737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9C600E-2C66-4433-AB65-C973AA8CEDEF}"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567138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19C600E-2C66-4433-AB65-C973AA8CEDEF}" type="datetimeFigureOut">
              <a:rPr lang="en-US" smtClean="0"/>
              <a:t>4/8/2024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3136810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19C600E-2C66-4433-AB65-C973AA8CEDEF}" type="datetimeFigureOut">
              <a:rPr lang="en-US" smtClean="0"/>
              <a:t>4/8/2024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11F0907-11A8-4990-AA01-FCB4DE4B01A9}"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6670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19C600E-2C66-4433-AB65-C973AA8CEDEF}" type="datetimeFigureOut">
              <a:rPr lang="en-US" smtClean="0"/>
              <a:t>4/8/2024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610738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9C600E-2C66-4433-AB65-C973AA8CEDEF}" type="datetimeFigureOut">
              <a:rPr lang="en-US" smtClean="0"/>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2827155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9C600E-2C66-4433-AB65-C973AA8CEDEF}" type="datetimeFigureOut">
              <a:rPr lang="en-US" smtClean="0"/>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2686525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C600E-2C66-4433-AB65-C973AA8CEDEF}"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1781812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19C600E-2C66-4433-AB65-C973AA8CEDEF}" type="datetimeFigureOut">
              <a:rPr lang="en-US" smtClean="0"/>
              <a:t>4/8/2024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211376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C600E-2C66-4433-AB65-C973AA8CEDEF}"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397269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19C600E-2C66-4433-AB65-C973AA8CEDEF}" type="datetimeFigureOut">
              <a:rPr lang="en-US" smtClean="0"/>
              <a:t>4/8/2024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397525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9C600E-2C66-4433-AB65-C973AA8CEDEF}"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73876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9C600E-2C66-4433-AB65-C973AA8CEDEF}" type="datetimeFigureOut">
              <a:rPr lang="en-US" smtClean="0"/>
              <a:t>4/8/2024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216737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9C600E-2C66-4433-AB65-C973AA8CEDEF}" type="datetimeFigureOut">
              <a:rPr lang="en-US" smtClean="0"/>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2273795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C600E-2C66-4433-AB65-C973AA8CEDEF}" type="datetimeFigureOut">
              <a:rPr lang="en-US" smtClean="0"/>
              <a:t>4/8/2024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308764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9C600E-2C66-4433-AB65-C973AA8CEDEF}"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3733094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9C600E-2C66-4433-AB65-C973AA8CEDEF}"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1F0907-11A8-4990-AA01-FCB4DE4B01A9}" type="slidenum">
              <a:rPr lang="en-US" smtClean="0"/>
              <a:t>‹#›</a:t>
            </a:fld>
            <a:endParaRPr lang="en-US"/>
          </a:p>
        </p:txBody>
      </p:sp>
    </p:spTree>
    <p:extLst>
      <p:ext uri="{BB962C8B-B14F-4D97-AF65-F5344CB8AC3E}">
        <p14:creationId xmlns:p14="http://schemas.microsoft.com/office/powerpoint/2010/main" val="1494355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19C600E-2C66-4433-AB65-C973AA8CEDEF}" type="datetimeFigureOut">
              <a:rPr lang="en-US" smtClean="0"/>
              <a:t>4/8/2024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11F0907-11A8-4990-AA01-FCB4DE4B01A9}" type="slidenum">
              <a:rPr lang="en-US" smtClean="0"/>
              <a:t>‹#›</a:t>
            </a:fld>
            <a:endParaRPr lang="en-US"/>
          </a:p>
        </p:txBody>
      </p:sp>
    </p:spTree>
    <p:extLst>
      <p:ext uri="{BB962C8B-B14F-4D97-AF65-F5344CB8AC3E}">
        <p14:creationId xmlns:p14="http://schemas.microsoft.com/office/powerpoint/2010/main" val="14028854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B5794-2846-A42C-A0B4-889E5D7B5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73" y="1322238"/>
            <a:ext cx="10112454" cy="4213523"/>
          </a:xfrm>
          <a:prstGeom prst="rect">
            <a:avLst/>
          </a:prstGeom>
        </p:spPr>
      </p:pic>
    </p:spTree>
    <p:extLst>
      <p:ext uri="{BB962C8B-B14F-4D97-AF65-F5344CB8AC3E}">
        <p14:creationId xmlns:p14="http://schemas.microsoft.com/office/powerpoint/2010/main" val="3290518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BD7E-F31A-5363-177E-469A1DCD225C}"/>
              </a:ext>
            </a:extLst>
          </p:cNvPr>
          <p:cNvSpPr>
            <a:spLocks noGrp="1"/>
          </p:cNvSpPr>
          <p:nvPr>
            <p:ph type="title"/>
          </p:nvPr>
        </p:nvSpPr>
        <p:spPr>
          <a:xfrm>
            <a:off x="1709530" y="346930"/>
            <a:ext cx="8772939" cy="1293028"/>
          </a:xfrm>
        </p:spPr>
        <p:txBody>
          <a:bodyPr/>
          <a:lstStyle/>
          <a:p>
            <a:pPr algn="ctr"/>
            <a:r>
              <a:rPr lang="en-US" dirty="0"/>
              <a:t>Process Modeling (level-1 dfd)</a:t>
            </a:r>
          </a:p>
        </p:txBody>
      </p:sp>
      <p:pic>
        <p:nvPicPr>
          <p:cNvPr id="4" name="Content Placeholder 3">
            <a:extLst>
              <a:ext uri="{FF2B5EF4-FFF2-40B4-BE49-F238E27FC236}">
                <a16:creationId xmlns:a16="http://schemas.microsoft.com/office/drawing/2014/main" id="{F1C779A5-46A0-33BE-84D1-1533B7904C0D}"/>
              </a:ext>
            </a:extLst>
          </p:cNvPr>
          <p:cNvPicPr>
            <a:picLocks noGrp="1" noChangeAspect="1"/>
          </p:cNvPicPr>
          <p:nvPr>
            <p:ph idx="1"/>
          </p:nvPr>
        </p:nvPicPr>
        <p:blipFill>
          <a:blip r:embed="rId2"/>
          <a:stretch>
            <a:fillRect/>
          </a:stretch>
        </p:blipFill>
        <p:spPr>
          <a:xfrm>
            <a:off x="3063141" y="1629165"/>
            <a:ext cx="6065715" cy="4881905"/>
          </a:xfrm>
          <a:prstGeom prst="rect">
            <a:avLst/>
          </a:prstGeom>
          <a:solidFill>
            <a:schemeClr val="tx1"/>
          </a:solidFill>
        </p:spPr>
      </p:pic>
    </p:spTree>
    <p:extLst>
      <p:ext uri="{BB962C8B-B14F-4D97-AF65-F5344CB8AC3E}">
        <p14:creationId xmlns:p14="http://schemas.microsoft.com/office/powerpoint/2010/main" val="3290604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F5D3-4FAF-9C32-8ABB-C7DA84521EF6}"/>
              </a:ext>
            </a:extLst>
          </p:cNvPr>
          <p:cNvSpPr>
            <a:spLocks noGrp="1"/>
          </p:cNvSpPr>
          <p:nvPr>
            <p:ph type="title"/>
          </p:nvPr>
        </p:nvSpPr>
        <p:spPr>
          <a:xfrm>
            <a:off x="1684680" y="347893"/>
            <a:ext cx="8822635" cy="1293028"/>
          </a:xfrm>
        </p:spPr>
        <p:txBody>
          <a:bodyPr/>
          <a:lstStyle/>
          <a:p>
            <a:pPr algn="ctr"/>
            <a:r>
              <a:rPr lang="en-US" dirty="0"/>
              <a:t>Process modeling (level-2 dfd)</a:t>
            </a:r>
          </a:p>
        </p:txBody>
      </p:sp>
      <p:pic>
        <p:nvPicPr>
          <p:cNvPr id="4" name="Content Placeholder 3">
            <a:extLst>
              <a:ext uri="{FF2B5EF4-FFF2-40B4-BE49-F238E27FC236}">
                <a16:creationId xmlns:a16="http://schemas.microsoft.com/office/drawing/2014/main" id="{3407C32A-C10F-0B4F-BE34-73F6B3E5FD76}"/>
              </a:ext>
            </a:extLst>
          </p:cNvPr>
          <p:cNvPicPr>
            <a:picLocks noGrp="1" noChangeAspect="1"/>
          </p:cNvPicPr>
          <p:nvPr>
            <p:ph idx="1"/>
          </p:nvPr>
        </p:nvPicPr>
        <p:blipFill>
          <a:blip r:embed="rId2"/>
          <a:stretch>
            <a:fillRect/>
          </a:stretch>
        </p:blipFill>
        <p:spPr>
          <a:xfrm>
            <a:off x="3063139" y="1716845"/>
            <a:ext cx="6065715" cy="4703809"/>
          </a:xfrm>
          <a:prstGeom prst="rect">
            <a:avLst/>
          </a:prstGeom>
          <a:solidFill>
            <a:schemeClr val="tx1"/>
          </a:solidFill>
        </p:spPr>
      </p:pic>
    </p:spTree>
    <p:extLst>
      <p:ext uri="{BB962C8B-B14F-4D97-AF65-F5344CB8AC3E}">
        <p14:creationId xmlns:p14="http://schemas.microsoft.com/office/powerpoint/2010/main" val="1590346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965E-5FC8-145B-20F3-73BDCC0109CA}"/>
              </a:ext>
            </a:extLst>
          </p:cNvPr>
          <p:cNvSpPr>
            <a:spLocks noGrp="1"/>
          </p:cNvSpPr>
          <p:nvPr>
            <p:ph type="title"/>
          </p:nvPr>
        </p:nvSpPr>
        <p:spPr>
          <a:xfrm>
            <a:off x="1790700" y="545711"/>
            <a:ext cx="8610600" cy="1293028"/>
          </a:xfrm>
        </p:spPr>
        <p:txBody>
          <a:bodyPr/>
          <a:lstStyle/>
          <a:p>
            <a:pPr algn="ctr"/>
            <a:r>
              <a:rPr lang="en-US" dirty="0"/>
              <a:t>Architectural design</a:t>
            </a:r>
          </a:p>
        </p:txBody>
      </p:sp>
      <p:pic>
        <p:nvPicPr>
          <p:cNvPr id="4" name="Content Placeholder 3">
            <a:extLst>
              <a:ext uri="{FF2B5EF4-FFF2-40B4-BE49-F238E27FC236}">
                <a16:creationId xmlns:a16="http://schemas.microsoft.com/office/drawing/2014/main" id="{B0F8B180-AC1A-2AE7-7FCB-99326493D975}"/>
              </a:ext>
            </a:extLst>
          </p:cNvPr>
          <p:cNvPicPr>
            <a:picLocks noGrp="1" noChangeAspect="1"/>
          </p:cNvPicPr>
          <p:nvPr>
            <p:ph idx="1"/>
          </p:nvPr>
        </p:nvPicPr>
        <p:blipFill>
          <a:blip r:embed="rId2"/>
          <a:stretch>
            <a:fillRect/>
          </a:stretch>
        </p:blipFill>
        <p:spPr>
          <a:xfrm>
            <a:off x="1245704" y="1759226"/>
            <a:ext cx="9700591" cy="4760844"/>
          </a:xfrm>
          <a:prstGeom prst="rect">
            <a:avLst/>
          </a:prstGeom>
        </p:spPr>
      </p:pic>
    </p:spTree>
    <p:extLst>
      <p:ext uri="{BB962C8B-B14F-4D97-AF65-F5344CB8AC3E}">
        <p14:creationId xmlns:p14="http://schemas.microsoft.com/office/powerpoint/2010/main" val="11923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85E34-D053-7F83-9618-25946186FE87}"/>
              </a:ext>
            </a:extLst>
          </p:cNvPr>
          <p:cNvSpPr>
            <a:spLocks noGrp="1"/>
          </p:cNvSpPr>
          <p:nvPr>
            <p:ph type="title"/>
          </p:nvPr>
        </p:nvSpPr>
        <p:spPr>
          <a:xfrm>
            <a:off x="1790700" y="545712"/>
            <a:ext cx="8610600" cy="1293028"/>
          </a:xfrm>
        </p:spPr>
        <p:txBody>
          <a:bodyPr/>
          <a:lstStyle/>
          <a:p>
            <a:pPr algn="ctr"/>
            <a:r>
              <a:rPr lang="en-US" dirty="0"/>
              <a:t>Database schema</a:t>
            </a:r>
          </a:p>
        </p:txBody>
      </p:sp>
      <p:pic>
        <p:nvPicPr>
          <p:cNvPr id="4" name="Content Placeholder 3">
            <a:extLst>
              <a:ext uri="{FF2B5EF4-FFF2-40B4-BE49-F238E27FC236}">
                <a16:creationId xmlns:a16="http://schemas.microsoft.com/office/drawing/2014/main" id="{F48FA898-26C6-0063-BE54-288A621F7F53}"/>
              </a:ext>
            </a:extLst>
          </p:cNvPr>
          <p:cNvPicPr>
            <a:picLocks noGrp="1" noChangeAspect="1"/>
          </p:cNvPicPr>
          <p:nvPr>
            <p:ph idx="1"/>
          </p:nvPr>
        </p:nvPicPr>
        <p:blipFill>
          <a:blip r:embed="rId2"/>
          <a:stretch>
            <a:fillRect/>
          </a:stretch>
        </p:blipFill>
        <p:spPr>
          <a:xfrm>
            <a:off x="1519931" y="1612448"/>
            <a:ext cx="9152137" cy="5016952"/>
          </a:xfrm>
          <a:prstGeom prst="rect">
            <a:avLst/>
          </a:prstGeom>
        </p:spPr>
      </p:pic>
    </p:spTree>
    <p:extLst>
      <p:ext uri="{BB962C8B-B14F-4D97-AF65-F5344CB8AC3E}">
        <p14:creationId xmlns:p14="http://schemas.microsoft.com/office/powerpoint/2010/main" val="351106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9E798-ABDA-B392-F22C-FBB222DF9CC9}"/>
              </a:ext>
            </a:extLst>
          </p:cNvPr>
          <p:cNvSpPr>
            <a:spLocks noGrp="1"/>
          </p:cNvSpPr>
          <p:nvPr>
            <p:ph type="title"/>
          </p:nvPr>
        </p:nvSpPr>
        <p:spPr>
          <a:xfrm>
            <a:off x="1790700" y="416503"/>
            <a:ext cx="8610600" cy="1293028"/>
          </a:xfrm>
        </p:spPr>
        <p:txBody>
          <a:bodyPr/>
          <a:lstStyle/>
          <a:p>
            <a:pPr algn="ctr"/>
            <a:r>
              <a:rPr lang="en-US" dirty="0"/>
              <a:t>Modules</a:t>
            </a:r>
          </a:p>
        </p:txBody>
      </p:sp>
      <p:graphicFrame>
        <p:nvGraphicFramePr>
          <p:cNvPr id="4" name="Content Placeholder 3">
            <a:extLst>
              <a:ext uri="{FF2B5EF4-FFF2-40B4-BE49-F238E27FC236}">
                <a16:creationId xmlns:a16="http://schemas.microsoft.com/office/drawing/2014/main" id="{F793B67B-C8D7-32BB-4442-03EA4EB75E9E}"/>
              </a:ext>
            </a:extLst>
          </p:cNvPr>
          <p:cNvGraphicFramePr>
            <a:graphicFrameLocks noGrp="1"/>
          </p:cNvGraphicFramePr>
          <p:nvPr>
            <p:ph idx="1"/>
            <p:extLst>
              <p:ext uri="{D42A27DB-BD31-4B8C-83A1-F6EECF244321}">
                <p14:modId xmlns:p14="http://schemas.microsoft.com/office/powerpoint/2010/main" val="3786853664"/>
              </p:ext>
            </p:extLst>
          </p:nvPr>
        </p:nvGraphicFramePr>
        <p:xfrm>
          <a:off x="685800" y="2193925"/>
          <a:ext cx="10820400" cy="2225040"/>
        </p:xfrm>
        <a:graphic>
          <a:graphicData uri="http://schemas.openxmlformats.org/drawingml/2006/table">
            <a:tbl>
              <a:tblPr>
                <a:tableStyleId>{5C22544A-7EE6-4342-B048-85BDC9FD1C3A}</a:tableStyleId>
              </a:tblPr>
              <a:tblGrid>
                <a:gridCol w="5410200">
                  <a:extLst>
                    <a:ext uri="{9D8B030D-6E8A-4147-A177-3AD203B41FA5}">
                      <a16:colId xmlns:a16="http://schemas.microsoft.com/office/drawing/2014/main" val="1396974614"/>
                    </a:ext>
                  </a:extLst>
                </a:gridCol>
                <a:gridCol w="5410200">
                  <a:extLst>
                    <a:ext uri="{9D8B030D-6E8A-4147-A177-3AD203B41FA5}">
                      <a16:colId xmlns:a16="http://schemas.microsoft.com/office/drawing/2014/main" val="144581567"/>
                    </a:ext>
                  </a:extLst>
                </a:gridCol>
              </a:tblGrid>
              <a:tr h="370840">
                <a:tc>
                  <a:txBody>
                    <a:bodyPr/>
                    <a:lstStyle/>
                    <a:p>
                      <a:r>
                        <a:rPr lang="en-US" dirty="0"/>
                        <a:t>Browser</a:t>
                      </a:r>
                    </a:p>
                  </a:txBody>
                  <a:tcPr/>
                </a:tc>
                <a:tc>
                  <a:txBody>
                    <a:bodyPr/>
                    <a:lstStyle/>
                    <a:p>
                      <a:r>
                        <a:rPr lang="en-US" dirty="0"/>
                        <a:t>Mozilla, Firefox</a:t>
                      </a:r>
                    </a:p>
                  </a:txBody>
                  <a:tcPr/>
                </a:tc>
                <a:extLst>
                  <a:ext uri="{0D108BD9-81ED-4DB2-BD59-A6C34878D82A}">
                    <a16:rowId xmlns:a16="http://schemas.microsoft.com/office/drawing/2014/main" val="3545658893"/>
                  </a:ext>
                </a:extLst>
              </a:tr>
              <a:tr h="370840">
                <a:tc>
                  <a:txBody>
                    <a:bodyPr/>
                    <a:lstStyle/>
                    <a:p>
                      <a:r>
                        <a:rPr lang="en-US" dirty="0"/>
                        <a:t>Operating System</a:t>
                      </a:r>
                    </a:p>
                  </a:txBody>
                  <a:tcPr/>
                </a:tc>
                <a:tc>
                  <a:txBody>
                    <a:bodyPr/>
                    <a:lstStyle/>
                    <a:p>
                      <a:r>
                        <a:rPr lang="en-US" dirty="0"/>
                        <a:t>Windows</a:t>
                      </a:r>
                    </a:p>
                  </a:txBody>
                  <a:tcPr/>
                </a:tc>
                <a:extLst>
                  <a:ext uri="{0D108BD9-81ED-4DB2-BD59-A6C34878D82A}">
                    <a16:rowId xmlns:a16="http://schemas.microsoft.com/office/drawing/2014/main" val="4058282277"/>
                  </a:ext>
                </a:extLst>
              </a:tr>
              <a:tr h="370840">
                <a:tc>
                  <a:txBody>
                    <a:bodyPr/>
                    <a:lstStyle/>
                    <a:p>
                      <a:r>
                        <a:rPr lang="en-US" dirty="0"/>
                        <a:t>IDE</a:t>
                      </a:r>
                    </a:p>
                  </a:txBody>
                  <a:tcPr/>
                </a:tc>
                <a:tc>
                  <a:txBody>
                    <a:bodyPr/>
                    <a:lstStyle/>
                    <a:p>
                      <a:r>
                        <a:rPr lang="en-US" dirty="0"/>
                        <a:t>Visual Studio Code</a:t>
                      </a:r>
                    </a:p>
                  </a:txBody>
                  <a:tcPr/>
                </a:tc>
                <a:extLst>
                  <a:ext uri="{0D108BD9-81ED-4DB2-BD59-A6C34878D82A}">
                    <a16:rowId xmlns:a16="http://schemas.microsoft.com/office/drawing/2014/main" val="1872152726"/>
                  </a:ext>
                </a:extLst>
              </a:tr>
              <a:tr h="370840">
                <a:tc>
                  <a:txBody>
                    <a:bodyPr/>
                    <a:lstStyle/>
                    <a:p>
                      <a:r>
                        <a:rPr lang="en-US" dirty="0"/>
                        <a:t>Database Server</a:t>
                      </a:r>
                    </a:p>
                  </a:txBody>
                  <a:tcPr/>
                </a:tc>
                <a:tc>
                  <a:txBody>
                    <a:bodyPr/>
                    <a:lstStyle/>
                    <a:p>
                      <a:r>
                        <a:rPr lang="en-US" dirty="0"/>
                        <a:t>MySQL</a:t>
                      </a:r>
                    </a:p>
                  </a:txBody>
                  <a:tcPr/>
                </a:tc>
                <a:extLst>
                  <a:ext uri="{0D108BD9-81ED-4DB2-BD59-A6C34878D82A}">
                    <a16:rowId xmlns:a16="http://schemas.microsoft.com/office/drawing/2014/main" val="56525208"/>
                  </a:ext>
                </a:extLst>
              </a:tr>
              <a:tr h="370840">
                <a:tc>
                  <a:txBody>
                    <a:bodyPr/>
                    <a:lstStyle/>
                    <a:p>
                      <a:r>
                        <a:rPr lang="en-US" dirty="0"/>
                        <a:t>Web Server</a:t>
                      </a:r>
                    </a:p>
                  </a:txBody>
                  <a:tcPr/>
                </a:tc>
                <a:tc>
                  <a:txBody>
                    <a:bodyPr/>
                    <a:lstStyle/>
                    <a:p>
                      <a:r>
                        <a:rPr lang="en-US" dirty="0"/>
                        <a:t>Apache</a:t>
                      </a:r>
                    </a:p>
                  </a:txBody>
                  <a:tcPr/>
                </a:tc>
                <a:extLst>
                  <a:ext uri="{0D108BD9-81ED-4DB2-BD59-A6C34878D82A}">
                    <a16:rowId xmlns:a16="http://schemas.microsoft.com/office/drawing/2014/main" val="3629287891"/>
                  </a:ext>
                </a:extLst>
              </a:tr>
              <a:tr h="370840">
                <a:tc>
                  <a:txBody>
                    <a:bodyPr/>
                    <a:lstStyle/>
                    <a:p>
                      <a:r>
                        <a:rPr lang="en-US" dirty="0"/>
                        <a:t>Programming Language</a:t>
                      </a:r>
                    </a:p>
                  </a:txBody>
                  <a:tcPr/>
                </a:tc>
                <a:tc>
                  <a:txBody>
                    <a:bodyPr/>
                    <a:lstStyle/>
                    <a:p>
                      <a:r>
                        <a:rPr lang="en-US" sz="1800" kern="1200" dirty="0">
                          <a:solidFill>
                            <a:schemeClr val="dk1"/>
                          </a:solidFill>
                          <a:effectLst/>
                          <a:latin typeface="+mn-lt"/>
                          <a:ea typeface="+mn-ea"/>
                          <a:cs typeface="+mn-cs"/>
                        </a:rPr>
                        <a:t>PHP, JavaScript, HTML, CSS</a:t>
                      </a:r>
                      <a:endParaRPr lang="en-US" dirty="0"/>
                    </a:p>
                  </a:txBody>
                  <a:tcPr/>
                </a:tc>
                <a:extLst>
                  <a:ext uri="{0D108BD9-81ED-4DB2-BD59-A6C34878D82A}">
                    <a16:rowId xmlns:a16="http://schemas.microsoft.com/office/drawing/2014/main" val="2281243936"/>
                  </a:ext>
                </a:extLst>
              </a:tr>
            </a:tbl>
          </a:graphicData>
        </a:graphic>
      </p:graphicFrame>
    </p:spTree>
    <p:extLst>
      <p:ext uri="{BB962C8B-B14F-4D97-AF65-F5344CB8AC3E}">
        <p14:creationId xmlns:p14="http://schemas.microsoft.com/office/powerpoint/2010/main" val="236441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1DCB-2A68-6D1C-AA38-969060692636}"/>
              </a:ext>
            </a:extLst>
          </p:cNvPr>
          <p:cNvSpPr>
            <a:spLocks noGrp="1"/>
          </p:cNvSpPr>
          <p:nvPr>
            <p:ph type="title"/>
          </p:nvPr>
        </p:nvSpPr>
        <p:spPr>
          <a:xfrm>
            <a:off x="1790700" y="639315"/>
            <a:ext cx="8610600" cy="1293028"/>
          </a:xfrm>
        </p:spPr>
        <p:txBody>
          <a:bodyPr/>
          <a:lstStyle/>
          <a:p>
            <a:pPr algn="ctr"/>
            <a:r>
              <a:rPr lang="en-US" dirty="0"/>
              <a:t>conclusion</a:t>
            </a:r>
          </a:p>
        </p:txBody>
      </p:sp>
      <p:sp>
        <p:nvSpPr>
          <p:cNvPr id="3" name="Content Placeholder 2">
            <a:extLst>
              <a:ext uri="{FF2B5EF4-FFF2-40B4-BE49-F238E27FC236}">
                <a16:creationId xmlns:a16="http://schemas.microsoft.com/office/drawing/2014/main" id="{8A0FA8C1-48A1-7ECD-6F5E-280F299AE521}"/>
              </a:ext>
            </a:extLst>
          </p:cNvPr>
          <p:cNvSpPr>
            <a:spLocks noGrp="1"/>
          </p:cNvSpPr>
          <p:nvPr>
            <p:ph idx="1"/>
          </p:nvPr>
        </p:nvSpPr>
        <p:spPr/>
        <p:txBody>
          <a:bodyPr/>
          <a:lstStyle/>
          <a:p>
            <a:pPr marL="0" marR="0" indent="0" algn="just">
              <a:lnSpc>
                <a:spcPct val="150000"/>
              </a:lnSpc>
              <a:spcBef>
                <a:spcPts val="0"/>
              </a:spcBef>
              <a:spcAft>
                <a:spcPts val="0"/>
              </a:spcAft>
              <a:buNone/>
              <a:tabLst>
                <a:tab pos="2286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We can expect a fully functional website that can meet all the necessary needs of the consumer. Such as providing quality services as well as budget friendly products according to the needs and desire of the consumer with fast and easy service. Making the trekking and renting more convenient and budget-friendly as possible.</a:t>
            </a:r>
          </a:p>
        </p:txBody>
      </p:sp>
    </p:spTree>
    <p:extLst>
      <p:ext uri="{BB962C8B-B14F-4D97-AF65-F5344CB8AC3E}">
        <p14:creationId xmlns:p14="http://schemas.microsoft.com/office/powerpoint/2010/main" val="895198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3026-549D-94EC-7511-57FE6F7F8301}"/>
              </a:ext>
            </a:extLst>
          </p:cNvPr>
          <p:cNvSpPr>
            <a:spLocks noGrp="1"/>
          </p:cNvSpPr>
          <p:nvPr>
            <p:ph type="title"/>
          </p:nvPr>
        </p:nvSpPr>
        <p:spPr>
          <a:xfrm>
            <a:off x="1790700" y="639315"/>
            <a:ext cx="8610600" cy="1293028"/>
          </a:xfrm>
        </p:spPr>
        <p:txBody>
          <a:bodyPr/>
          <a:lstStyle/>
          <a:p>
            <a:pPr algn="ctr"/>
            <a:r>
              <a:rPr lang="en-US" dirty="0"/>
              <a:t>Future recommendations</a:t>
            </a:r>
          </a:p>
        </p:txBody>
      </p:sp>
      <p:sp>
        <p:nvSpPr>
          <p:cNvPr id="3" name="Content Placeholder 2">
            <a:extLst>
              <a:ext uri="{FF2B5EF4-FFF2-40B4-BE49-F238E27FC236}">
                <a16:creationId xmlns:a16="http://schemas.microsoft.com/office/drawing/2014/main" id="{B92FEC13-A485-25E2-1F55-B4E824B59C1D}"/>
              </a:ext>
            </a:extLst>
          </p:cNvPr>
          <p:cNvSpPr>
            <a:spLocks noGrp="1"/>
          </p:cNvSpPr>
          <p:nvPr>
            <p:ph idx="1"/>
          </p:nvPr>
        </p:nvSpPr>
        <p:spPr/>
        <p:txBody>
          <a:bodyPr/>
          <a:lstStyle/>
          <a:p>
            <a:pPr marL="0" marR="0" indent="0" algn="just">
              <a:lnSpc>
                <a:spcPct val="150000"/>
              </a:lnSpc>
              <a:spcBef>
                <a:spcPts val="0"/>
              </a:spcBef>
              <a:spcAft>
                <a:spcPts val="80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upcoming future, we will definitely refine our project with following enhancement.</a:t>
            </a:r>
          </a:p>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Adding package system from client side so that users will be able to order fully customized packages.</a:t>
            </a:r>
          </a:p>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Making the project more automatic and reliable as possible.</a:t>
            </a:r>
          </a:p>
          <a:p>
            <a:pPr marL="342900" marR="0" lvl="0" indent="-342900" algn="just">
              <a:lnSpc>
                <a:spcPct val="150000"/>
              </a:lnSpc>
              <a:spcBef>
                <a:spcPts val="0"/>
              </a:spcBef>
              <a:spcAft>
                <a:spcPts val="80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Developing user friendly mobile application version of this website.</a:t>
            </a:r>
          </a:p>
          <a:p>
            <a:pPr marL="0" indent="0">
              <a:buNone/>
            </a:pPr>
            <a:endParaRPr lang="en-US" dirty="0"/>
          </a:p>
        </p:txBody>
      </p:sp>
    </p:spTree>
    <p:extLst>
      <p:ext uri="{BB962C8B-B14F-4D97-AF65-F5344CB8AC3E}">
        <p14:creationId xmlns:p14="http://schemas.microsoft.com/office/powerpoint/2010/main" val="3105530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F6C6F-20FA-1682-4B68-F9AEFFE81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121" y="0"/>
            <a:ext cx="4521758" cy="6858000"/>
          </a:xfrm>
          <a:prstGeom prst="rect">
            <a:avLst/>
          </a:prstGeom>
        </p:spPr>
      </p:pic>
    </p:spTree>
    <p:extLst>
      <p:ext uri="{BB962C8B-B14F-4D97-AF65-F5344CB8AC3E}">
        <p14:creationId xmlns:p14="http://schemas.microsoft.com/office/powerpoint/2010/main" val="3854749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F13BB0-2791-6434-A868-69811E3EE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820" y="0"/>
            <a:ext cx="4578359" cy="6858000"/>
          </a:xfrm>
          <a:prstGeom prst="rect">
            <a:avLst/>
          </a:prstGeom>
        </p:spPr>
      </p:pic>
    </p:spTree>
    <p:extLst>
      <p:ext uri="{BB962C8B-B14F-4D97-AF65-F5344CB8AC3E}">
        <p14:creationId xmlns:p14="http://schemas.microsoft.com/office/powerpoint/2010/main" val="3292762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6975A-7512-6390-798E-DC1110A82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036" y="0"/>
            <a:ext cx="6905928" cy="6858000"/>
          </a:xfrm>
          <a:prstGeom prst="rect">
            <a:avLst/>
          </a:prstGeom>
        </p:spPr>
      </p:pic>
    </p:spTree>
    <p:extLst>
      <p:ext uri="{BB962C8B-B14F-4D97-AF65-F5344CB8AC3E}">
        <p14:creationId xmlns:p14="http://schemas.microsoft.com/office/powerpoint/2010/main" val="1859042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0A7989D-A285-CD72-4A88-275DD5904A90}"/>
              </a:ext>
            </a:extLst>
          </p:cNvPr>
          <p:cNvSpPr>
            <a:spLocks noChangeArrowheads="1"/>
          </p:cNvSpPr>
          <p:nvPr/>
        </p:nvSpPr>
        <p:spPr bwMode="auto">
          <a:xfrm>
            <a:off x="4383152" y="473903"/>
            <a:ext cx="3258713"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00050" algn="l"/>
              </a:tabLst>
              <a:defRPr>
                <a:solidFill>
                  <a:schemeClr val="tx1"/>
                </a:solidFill>
                <a:latin typeface="Arial" panose="020B0604020202020204" pitchFamily="34" charset="0"/>
              </a:defRPr>
            </a:lvl1pPr>
            <a:lvl2pPr eaLnBrk="0" fontAlgn="base" hangingPunct="0">
              <a:spcBef>
                <a:spcPct val="0"/>
              </a:spcBef>
              <a:spcAft>
                <a:spcPct val="0"/>
              </a:spcAft>
              <a:tabLst>
                <a:tab pos="400050" algn="l"/>
              </a:tabLst>
              <a:defRPr>
                <a:solidFill>
                  <a:schemeClr val="tx1"/>
                </a:solidFill>
                <a:latin typeface="Arial" panose="020B0604020202020204" pitchFamily="34" charset="0"/>
              </a:defRPr>
            </a:lvl2pPr>
            <a:lvl3pPr eaLnBrk="0" fontAlgn="base" hangingPunct="0">
              <a:spcBef>
                <a:spcPct val="0"/>
              </a:spcBef>
              <a:spcAft>
                <a:spcPct val="0"/>
              </a:spcAft>
              <a:tabLst>
                <a:tab pos="400050" algn="l"/>
              </a:tabLst>
              <a:defRPr>
                <a:solidFill>
                  <a:schemeClr val="tx1"/>
                </a:solidFill>
                <a:latin typeface="Arial" panose="020B0604020202020204" pitchFamily="34" charset="0"/>
              </a:defRPr>
            </a:lvl3pPr>
            <a:lvl4pPr eaLnBrk="0" fontAlgn="base" hangingPunct="0">
              <a:spcBef>
                <a:spcPct val="0"/>
              </a:spcBef>
              <a:spcAft>
                <a:spcPct val="0"/>
              </a:spcAft>
              <a:tabLst>
                <a:tab pos="400050" algn="l"/>
              </a:tabLst>
              <a:defRPr>
                <a:solidFill>
                  <a:schemeClr val="tx1"/>
                </a:solidFill>
                <a:latin typeface="Arial" panose="020B0604020202020204" pitchFamily="34" charset="0"/>
              </a:defRPr>
            </a:lvl4pPr>
            <a:lvl5pPr eaLnBrk="0" fontAlgn="base" hangingPunct="0">
              <a:spcBef>
                <a:spcPct val="0"/>
              </a:spcBef>
              <a:spcAft>
                <a:spcPct val="0"/>
              </a:spcAft>
              <a:tabLst>
                <a:tab pos="400050" algn="l"/>
              </a:tabLst>
              <a:defRPr>
                <a:solidFill>
                  <a:schemeClr val="tx1"/>
                </a:solidFill>
                <a:latin typeface="Arial" panose="020B0604020202020204" pitchFamily="34" charset="0"/>
              </a:defRPr>
            </a:lvl5pPr>
            <a:lvl6pPr eaLnBrk="0" fontAlgn="base" hangingPunct="0">
              <a:spcBef>
                <a:spcPct val="0"/>
              </a:spcBef>
              <a:spcAft>
                <a:spcPct val="0"/>
              </a:spcAft>
              <a:tabLst>
                <a:tab pos="400050" algn="l"/>
              </a:tabLst>
              <a:defRPr>
                <a:solidFill>
                  <a:schemeClr val="tx1"/>
                </a:solidFill>
                <a:latin typeface="Arial" panose="020B0604020202020204" pitchFamily="34" charset="0"/>
              </a:defRPr>
            </a:lvl6pPr>
            <a:lvl7pPr eaLnBrk="0" fontAlgn="base" hangingPunct="0">
              <a:spcBef>
                <a:spcPct val="0"/>
              </a:spcBef>
              <a:spcAft>
                <a:spcPct val="0"/>
              </a:spcAft>
              <a:tabLst>
                <a:tab pos="400050" algn="l"/>
              </a:tabLst>
              <a:defRPr>
                <a:solidFill>
                  <a:schemeClr val="tx1"/>
                </a:solidFill>
                <a:latin typeface="Arial" panose="020B0604020202020204" pitchFamily="34" charset="0"/>
              </a:defRPr>
            </a:lvl7pPr>
            <a:lvl8pPr eaLnBrk="0" fontAlgn="base" hangingPunct="0">
              <a:spcBef>
                <a:spcPct val="0"/>
              </a:spcBef>
              <a:spcAft>
                <a:spcPct val="0"/>
              </a:spcAft>
              <a:tabLst>
                <a:tab pos="400050" algn="l"/>
              </a:tabLst>
              <a:defRPr>
                <a:solidFill>
                  <a:schemeClr val="tx1"/>
                </a:solidFill>
                <a:latin typeface="Arial" panose="020B0604020202020204" pitchFamily="34" charset="0"/>
              </a:defRPr>
            </a:lvl8pPr>
            <a:lvl9pPr eaLnBrk="0" fontAlgn="base" hangingPunct="0">
              <a:spcBef>
                <a:spcPct val="0"/>
              </a:spcBef>
              <a:spcAft>
                <a:spcPct val="0"/>
              </a:spcAft>
              <a:tabLst>
                <a:tab pos="40005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6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Tribhuvan University</a:t>
            </a:r>
            <a:endParaRPr kumimoji="0" lang="en-US" altLang="en-US" sz="800" b="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4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Institute Of Science and Technology</a:t>
            </a:r>
            <a:endParaRPr kumimoji="0" lang="en-US" altLang="en-US" sz="800" b="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4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Birendra Multiple Campus</a:t>
            </a:r>
            <a:endParaRPr kumimoji="0" lang="en-US" altLang="en-US" sz="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000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493086353">
            <a:extLst>
              <a:ext uri="{FF2B5EF4-FFF2-40B4-BE49-F238E27FC236}">
                <a16:creationId xmlns:a16="http://schemas.microsoft.com/office/drawing/2014/main" id="{947EE99A-6FF8-61BE-47CA-84E9929D0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176" y="1520343"/>
            <a:ext cx="1744663" cy="16684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9E76433A-E420-53BC-A37B-B876296DE854}"/>
              </a:ext>
            </a:extLst>
          </p:cNvPr>
          <p:cNvSpPr>
            <a:spLocks noChangeArrowheads="1"/>
          </p:cNvSpPr>
          <p:nvPr/>
        </p:nvSpPr>
        <p:spPr bwMode="auto">
          <a:xfrm>
            <a:off x="695076" y="3429000"/>
            <a:ext cx="1063486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00050" algn="l"/>
              </a:tabLst>
              <a:defRPr>
                <a:solidFill>
                  <a:schemeClr val="tx1"/>
                </a:solidFill>
                <a:latin typeface="Arial" panose="020B0604020202020204" pitchFamily="34" charset="0"/>
              </a:defRPr>
            </a:lvl1pPr>
            <a:lvl2pPr eaLnBrk="0" fontAlgn="base" hangingPunct="0">
              <a:spcBef>
                <a:spcPct val="0"/>
              </a:spcBef>
              <a:spcAft>
                <a:spcPct val="0"/>
              </a:spcAft>
              <a:tabLst>
                <a:tab pos="400050" algn="l"/>
              </a:tabLst>
              <a:defRPr>
                <a:solidFill>
                  <a:schemeClr val="tx1"/>
                </a:solidFill>
                <a:latin typeface="Arial" panose="020B0604020202020204" pitchFamily="34" charset="0"/>
              </a:defRPr>
            </a:lvl2pPr>
            <a:lvl3pPr eaLnBrk="0" fontAlgn="base" hangingPunct="0">
              <a:spcBef>
                <a:spcPct val="0"/>
              </a:spcBef>
              <a:spcAft>
                <a:spcPct val="0"/>
              </a:spcAft>
              <a:tabLst>
                <a:tab pos="400050" algn="l"/>
              </a:tabLst>
              <a:defRPr>
                <a:solidFill>
                  <a:schemeClr val="tx1"/>
                </a:solidFill>
                <a:latin typeface="Arial" panose="020B0604020202020204" pitchFamily="34" charset="0"/>
              </a:defRPr>
            </a:lvl3pPr>
            <a:lvl4pPr eaLnBrk="0" fontAlgn="base" hangingPunct="0">
              <a:spcBef>
                <a:spcPct val="0"/>
              </a:spcBef>
              <a:spcAft>
                <a:spcPct val="0"/>
              </a:spcAft>
              <a:tabLst>
                <a:tab pos="400050" algn="l"/>
              </a:tabLst>
              <a:defRPr>
                <a:solidFill>
                  <a:schemeClr val="tx1"/>
                </a:solidFill>
                <a:latin typeface="Arial" panose="020B0604020202020204" pitchFamily="34" charset="0"/>
              </a:defRPr>
            </a:lvl4pPr>
            <a:lvl5pPr eaLnBrk="0" fontAlgn="base" hangingPunct="0">
              <a:spcBef>
                <a:spcPct val="0"/>
              </a:spcBef>
              <a:spcAft>
                <a:spcPct val="0"/>
              </a:spcAft>
              <a:tabLst>
                <a:tab pos="400050" algn="l"/>
              </a:tabLst>
              <a:defRPr>
                <a:solidFill>
                  <a:schemeClr val="tx1"/>
                </a:solidFill>
                <a:latin typeface="Arial" panose="020B0604020202020204" pitchFamily="34" charset="0"/>
              </a:defRPr>
            </a:lvl5pPr>
            <a:lvl6pPr eaLnBrk="0" fontAlgn="base" hangingPunct="0">
              <a:spcBef>
                <a:spcPct val="0"/>
              </a:spcBef>
              <a:spcAft>
                <a:spcPct val="0"/>
              </a:spcAft>
              <a:tabLst>
                <a:tab pos="400050" algn="l"/>
              </a:tabLst>
              <a:defRPr>
                <a:solidFill>
                  <a:schemeClr val="tx1"/>
                </a:solidFill>
                <a:latin typeface="Arial" panose="020B0604020202020204" pitchFamily="34" charset="0"/>
              </a:defRPr>
            </a:lvl6pPr>
            <a:lvl7pPr eaLnBrk="0" fontAlgn="base" hangingPunct="0">
              <a:spcBef>
                <a:spcPct val="0"/>
              </a:spcBef>
              <a:spcAft>
                <a:spcPct val="0"/>
              </a:spcAft>
              <a:tabLst>
                <a:tab pos="400050" algn="l"/>
              </a:tabLst>
              <a:defRPr>
                <a:solidFill>
                  <a:schemeClr val="tx1"/>
                </a:solidFill>
                <a:latin typeface="Arial" panose="020B0604020202020204" pitchFamily="34" charset="0"/>
              </a:defRPr>
            </a:lvl7pPr>
            <a:lvl8pPr eaLnBrk="0" fontAlgn="base" hangingPunct="0">
              <a:spcBef>
                <a:spcPct val="0"/>
              </a:spcBef>
              <a:spcAft>
                <a:spcPct val="0"/>
              </a:spcAft>
              <a:tabLst>
                <a:tab pos="400050" algn="l"/>
              </a:tabLst>
              <a:defRPr>
                <a:solidFill>
                  <a:schemeClr val="tx1"/>
                </a:solidFill>
                <a:latin typeface="Arial" panose="020B0604020202020204" pitchFamily="34" charset="0"/>
              </a:defRPr>
            </a:lvl8pPr>
            <a:lvl9pPr eaLnBrk="0" fontAlgn="base" hangingPunct="0">
              <a:spcBef>
                <a:spcPct val="0"/>
              </a:spcBef>
              <a:spcAft>
                <a:spcPct val="0"/>
              </a:spcAft>
              <a:tabLst>
                <a:tab pos="40005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60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A PROJECT REPORT</a:t>
            </a:r>
            <a:endParaRPr kumimoji="0" lang="en-US" altLang="en-US" sz="80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40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ON</a:t>
            </a:r>
            <a:endParaRPr kumimoji="0" lang="en-US" altLang="en-US" sz="80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60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a:t>
            </a:r>
            <a:r>
              <a:rPr kumimoji="0" lang="en-US" altLang="en-US" sz="1600" i="0" u="none" strike="noStrike" cap="none" normalizeH="0" baseline="0" dirty="0" bmk="_Toc161788004">
                <a:ln>
                  <a:noFill/>
                </a:ln>
                <a:effectLst/>
                <a:latin typeface="Arial" panose="020B0604020202020204" pitchFamily="34" charset="0"/>
                <a:ea typeface="Calibri" panose="020F0502020204030204" pitchFamily="34" charset="0"/>
                <a:cs typeface="Times New Roman" panose="02020603050405020304" pitchFamily="18" charset="0"/>
              </a:rPr>
              <a:t>TREKKING EQUIPMENT RENTAL”</a:t>
            </a:r>
            <a:endParaRPr kumimoji="0" lang="en-US" altLang="en-US" sz="80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40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Submitted to</a:t>
            </a:r>
            <a:endParaRPr kumimoji="0" lang="en-US" altLang="en-US" sz="80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40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Department of Computer Science and Information Technology</a:t>
            </a:r>
            <a:endParaRPr kumimoji="0" lang="en-US" altLang="en-US" sz="80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40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Birendra Multiple Campus</a:t>
            </a:r>
            <a:endParaRPr kumimoji="0" lang="en-US" altLang="en-US" sz="80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200" i="1"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In partial fulfillment of the requirements for the Bachelor of Science in Computer Science and Information Technology</a:t>
            </a:r>
            <a:endParaRPr kumimoji="0" lang="en-US" altLang="en-US" sz="80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4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Submitted by</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2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Suyog Mani Kandel </a:t>
            </a:r>
            <a:r>
              <a:rPr kumimoji="0" lang="en-US" altLang="en-US" sz="1200" b="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(68)</a:t>
            </a:r>
            <a:r>
              <a:rPr kumimoji="0" lang="en-US" altLang="en-US" sz="12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(Registration no.:</a:t>
            </a:r>
            <a:r>
              <a:rPr kumimoji="0" lang="nn-NO" altLang="en-US" sz="1200" b="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 5-2-19-167-2019</a:t>
            </a:r>
            <a:r>
              <a:rPr kumimoji="0" lang="en-US" altLang="en-US" sz="1200" b="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a:t>
            </a:r>
            <a:r>
              <a:rPr kumimoji="0" lang="en-US" altLang="en-US" sz="12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 (24913/076)</a:t>
            </a:r>
            <a:endParaRPr kumimoji="0" lang="en-US" altLang="en-US" sz="800" b="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2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Prakriti Adhikari </a:t>
            </a:r>
            <a:r>
              <a:rPr kumimoji="0" lang="en-US" altLang="en-US" sz="1200" b="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(20)</a:t>
            </a:r>
            <a:r>
              <a:rPr kumimoji="0" lang="en-US" altLang="en-US" sz="12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(Registration no.: 5-2-19-114-2019)</a:t>
            </a:r>
            <a:r>
              <a:rPr kumimoji="0" lang="en-US" altLang="en-US" sz="12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 (24878/076)</a:t>
            </a:r>
            <a:endParaRPr kumimoji="0" lang="en-US" altLang="en-US" sz="800" b="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2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Sudip Timilsina </a:t>
            </a:r>
            <a:r>
              <a:rPr kumimoji="0" lang="en-US" altLang="en-US" sz="1200" b="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(32)</a:t>
            </a:r>
            <a:r>
              <a:rPr kumimoji="0" lang="en-US" altLang="en-US" sz="12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(Registration no.: 5-2-19-163-2019)</a:t>
            </a:r>
            <a:r>
              <a:rPr kumimoji="0" lang="en-US" altLang="en-US" sz="1200" b="1" i="0"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 (24909/076)</a:t>
            </a:r>
            <a:endParaRPr kumimoji="0" lang="en-US" altLang="en-US" sz="800" b="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400050" algn="l"/>
              </a:tabLst>
            </a:pPr>
            <a:r>
              <a:rPr kumimoji="0" lang="en-US" altLang="en-US" sz="12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MARCH, 2024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021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0B5E4-2322-ED73-6643-E1382B687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938" y="0"/>
            <a:ext cx="8484124" cy="6858000"/>
          </a:xfrm>
          <a:prstGeom prst="rect">
            <a:avLst/>
          </a:prstGeom>
        </p:spPr>
      </p:pic>
    </p:spTree>
    <p:extLst>
      <p:ext uri="{BB962C8B-B14F-4D97-AF65-F5344CB8AC3E}">
        <p14:creationId xmlns:p14="http://schemas.microsoft.com/office/powerpoint/2010/main" val="393518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1BCF6C-A1CA-B8BF-EB7C-5DE05984D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212" y="0"/>
            <a:ext cx="9729576" cy="6858000"/>
          </a:xfrm>
          <a:prstGeom prst="rect">
            <a:avLst/>
          </a:prstGeom>
        </p:spPr>
      </p:pic>
    </p:spTree>
    <p:extLst>
      <p:ext uri="{BB962C8B-B14F-4D97-AF65-F5344CB8AC3E}">
        <p14:creationId xmlns:p14="http://schemas.microsoft.com/office/powerpoint/2010/main" val="396750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1232C-86A7-C3EF-FAC8-05D97048F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256" y="0"/>
            <a:ext cx="5355488" cy="6858000"/>
          </a:xfrm>
          <a:prstGeom prst="rect">
            <a:avLst/>
          </a:prstGeom>
        </p:spPr>
      </p:pic>
    </p:spTree>
    <p:extLst>
      <p:ext uri="{BB962C8B-B14F-4D97-AF65-F5344CB8AC3E}">
        <p14:creationId xmlns:p14="http://schemas.microsoft.com/office/powerpoint/2010/main" val="792511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419D7A-0486-EC98-44FA-ACA34741F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144" y="0"/>
            <a:ext cx="7957712" cy="6858000"/>
          </a:xfrm>
          <a:prstGeom prst="rect">
            <a:avLst/>
          </a:prstGeom>
        </p:spPr>
      </p:pic>
    </p:spTree>
    <p:extLst>
      <p:ext uri="{BB962C8B-B14F-4D97-AF65-F5344CB8AC3E}">
        <p14:creationId xmlns:p14="http://schemas.microsoft.com/office/powerpoint/2010/main" val="1073701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7439D-1A1A-36C0-4E6D-04E47E01B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504" y="0"/>
            <a:ext cx="7150992" cy="6858000"/>
          </a:xfrm>
          <a:prstGeom prst="rect">
            <a:avLst/>
          </a:prstGeom>
        </p:spPr>
      </p:pic>
    </p:spTree>
    <p:extLst>
      <p:ext uri="{BB962C8B-B14F-4D97-AF65-F5344CB8AC3E}">
        <p14:creationId xmlns:p14="http://schemas.microsoft.com/office/powerpoint/2010/main" val="429845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C9B80-837B-2EF5-CD2E-C97A370F5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385" y="0"/>
            <a:ext cx="7685230" cy="6858000"/>
          </a:xfrm>
          <a:prstGeom prst="rect">
            <a:avLst/>
          </a:prstGeom>
        </p:spPr>
      </p:pic>
    </p:spTree>
    <p:extLst>
      <p:ext uri="{BB962C8B-B14F-4D97-AF65-F5344CB8AC3E}">
        <p14:creationId xmlns:p14="http://schemas.microsoft.com/office/powerpoint/2010/main" val="626347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8549F-E35E-E418-266E-22F4E76B7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18" y="0"/>
            <a:ext cx="11483163" cy="6858000"/>
          </a:xfrm>
          <a:prstGeom prst="rect">
            <a:avLst/>
          </a:prstGeom>
        </p:spPr>
      </p:pic>
    </p:spTree>
    <p:extLst>
      <p:ext uri="{BB962C8B-B14F-4D97-AF65-F5344CB8AC3E}">
        <p14:creationId xmlns:p14="http://schemas.microsoft.com/office/powerpoint/2010/main" val="2711917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B1B9FB-63E8-D193-42C2-076BDEE3E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102" y="0"/>
            <a:ext cx="7887796" cy="6858000"/>
          </a:xfrm>
          <a:prstGeom prst="rect">
            <a:avLst/>
          </a:prstGeom>
        </p:spPr>
      </p:pic>
    </p:spTree>
    <p:extLst>
      <p:ext uri="{BB962C8B-B14F-4D97-AF65-F5344CB8AC3E}">
        <p14:creationId xmlns:p14="http://schemas.microsoft.com/office/powerpoint/2010/main" val="3546686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80115-A551-9734-7CE5-AB5A94C81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100" y="0"/>
            <a:ext cx="8585800" cy="6858000"/>
          </a:xfrm>
          <a:prstGeom prst="rect">
            <a:avLst/>
          </a:prstGeom>
        </p:spPr>
      </p:pic>
    </p:spTree>
    <p:extLst>
      <p:ext uri="{BB962C8B-B14F-4D97-AF65-F5344CB8AC3E}">
        <p14:creationId xmlns:p14="http://schemas.microsoft.com/office/powerpoint/2010/main" val="3507364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F9B05-79FC-1B92-2779-7EDA03B8C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302" y="0"/>
            <a:ext cx="6661396" cy="6858000"/>
          </a:xfrm>
          <a:prstGeom prst="rect">
            <a:avLst/>
          </a:prstGeom>
        </p:spPr>
      </p:pic>
    </p:spTree>
    <p:extLst>
      <p:ext uri="{BB962C8B-B14F-4D97-AF65-F5344CB8AC3E}">
        <p14:creationId xmlns:p14="http://schemas.microsoft.com/office/powerpoint/2010/main" val="4129705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6D04-0AA5-1150-6C26-33486D2F6FA5}"/>
              </a:ext>
            </a:extLst>
          </p:cNvPr>
          <p:cNvSpPr>
            <a:spLocks noGrp="1"/>
          </p:cNvSpPr>
          <p:nvPr>
            <p:ph type="title"/>
          </p:nvPr>
        </p:nvSpPr>
        <p:spPr>
          <a:xfrm>
            <a:off x="1790700" y="446321"/>
            <a:ext cx="8610600" cy="1293028"/>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812B2509-CD7C-C577-CA29-267549E04D75}"/>
              </a:ext>
            </a:extLst>
          </p:cNvPr>
          <p:cNvSpPr>
            <a:spLocks noGrp="1"/>
          </p:cNvSpPr>
          <p:nvPr>
            <p:ph idx="1"/>
          </p:nvPr>
        </p:nvSpPr>
        <p:spPr/>
        <p:txBody>
          <a:bodyPr/>
          <a:lstStyle/>
          <a:p>
            <a:pPr marL="0" marR="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Trekking has been gaining popularity in recent years. Many people are drawn to trekking as a way to explore nature, challenge themselves physically and mentally, and disconnect from the stresses of modern life. Trekking allows individuals to immerse themselves in the natural beauty of various landscapes, from mountain trails to dense forests, coastal paths, and more. Trekking equipment can vary in price depending on their quality, brand, and the specific needs of the trekking activity.</a:t>
            </a:r>
          </a:p>
          <a:p>
            <a:pPr marL="0" marR="0" algn="just">
              <a:lnSpc>
                <a:spcPct val="15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Trekking Equipment Rental is a dynamic website where costumer can rent any trekking equipment by creating an account. This website provides high-quality, reliable and affordable equipment’s. Bringing affordable and trusted equipment that consumer can rent instantly. This site also provides several dynamic features.</a:t>
            </a:r>
          </a:p>
          <a:p>
            <a:endParaRPr lang="en-US" dirty="0"/>
          </a:p>
        </p:txBody>
      </p:sp>
    </p:spTree>
    <p:extLst>
      <p:ext uri="{BB962C8B-B14F-4D97-AF65-F5344CB8AC3E}">
        <p14:creationId xmlns:p14="http://schemas.microsoft.com/office/powerpoint/2010/main" val="154852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992F0-4EA0-845E-0D2E-7E435894E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302" y="0"/>
            <a:ext cx="6661396" cy="6858000"/>
          </a:xfrm>
          <a:prstGeom prst="rect">
            <a:avLst/>
          </a:prstGeom>
        </p:spPr>
      </p:pic>
    </p:spTree>
    <p:extLst>
      <p:ext uri="{BB962C8B-B14F-4D97-AF65-F5344CB8AC3E}">
        <p14:creationId xmlns:p14="http://schemas.microsoft.com/office/powerpoint/2010/main" val="345142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88A4F-F268-9BD7-FF97-FE096D859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302" y="0"/>
            <a:ext cx="6661396" cy="6858000"/>
          </a:xfrm>
          <a:prstGeom prst="rect">
            <a:avLst/>
          </a:prstGeom>
        </p:spPr>
      </p:pic>
    </p:spTree>
    <p:extLst>
      <p:ext uri="{BB962C8B-B14F-4D97-AF65-F5344CB8AC3E}">
        <p14:creationId xmlns:p14="http://schemas.microsoft.com/office/powerpoint/2010/main" val="207096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25616-2CB5-4FEF-3A6C-1BFB14A0E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302" y="0"/>
            <a:ext cx="6661396" cy="6858000"/>
          </a:xfrm>
          <a:prstGeom prst="rect">
            <a:avLst/>
          </a:prstGeom>
        </p:spPr>
      </p:pic>
    </p:spTree>
    <p:extLst>
      <p:ext uri="{BB962C8B-B14F-4D97-AF65-F5344CB8AC3E}">
        <p14:creationId xmlns:p14="http://schemas.microsoft.com/office/powerpoint/2010/main" val="2315326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817E2A-733B-E8A2-2096-F91853DF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302" y="0"/>
            <a:ext cx="6661396" cy="6858000"/>
          </a:xfrm>
          <a:prstGeom prst="rect">
            <a:avLst/>
          </a:prstGeom>
        </p:spPr>
      </p:pic>
    </p:spTree>
    <p:extLst>
      <p:ext uri="{BB962C8B-B14F-4D97-AF65-F5344CB8AC3E}">
        <p14:creationId xmlns:p14="http://schemas.microsoft.com/office/powerpoint/2010/main" val="887386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B5794-2846-A42C-A0B4-889E5D7B5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73" y="1322238"/>
            <a:ext cx="10112454" cy="4213523"/>
          </a:xfrm>
          <a:prstGeom prst="rect">
            <a:avLst/>
          </a:prstGeom>
        </p:spPr>
      </p:pic>
    </p:spTree>
    <p:extLst>
      <p:ext uri="{BB962C8B-B14F-4D97-AF65-F5344CB8AC3E}">
        <p14:creationId xmlns:p14="http://schemas.microsoft.com/office/powerpoint/2010/main" val="2834780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C8DD-188B-03D7-9DAA-8CE9F1CD4137}"/>
              </a:ext>
            </a:extLst>
          </p:cNvPr>
          <p:cNvSpPr>
            <a:spLocks noGrp="1"/>
          </p:cNvSpPr>
          <p:nvPr>
            <p:ph type="title"/>
          </p:nvPr>
        </p:nvSpPr>
        <p:spPr>
          <a:xfrm>
            <a:off x="1790700" y="734555"/>
            <a:ext cx="8610600" cy="1293028"/>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3EA8CC7E-C399-DC2E-3D40-718BB3F4EA94}"/>
              </a:ext>
            </a:extLst>
          </p:cNvPr>
          <p:cNvSpPr>
            <a:spLocks noGrp="1"/>
          </p:cNvSpPr>
          <p:nvPr>
            <p:ph idx="1"/>
          </p:nvPr>
        </p:nvSpPr>
        <p:spPr/>
        <p:txBody>
          <a:bodyPr>
            <a:normAutofit fontScale="92500"/>
          </a:bodyPr>
          <a:lstStyle/>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Buying trekking equipment cannot be practical and cost effective at the same time, especially for those who don’t trek frequently or if you’re planning a one-time trek to a specific destination.</a:t>
            </a:r>
          </a:p>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Ill-fitting equipment such as hiking boots and backpacks can lead to discomfort and injury during your trek.</a:t>
            </a:r>
          </a:p>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Trekking equipment can vary depending on the specific needs of the trekking activity.</a:t>
            </a:r>
          </a:p>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Change of preference or taste.</a:t>
            </a:r>
          </a:p>
        </p:txBody>
      </p:sp>
    </p:spTree>
    <p:extLst>
      <p:ext uri="{BB962C8B-B14F-4D97-AF65-F5344CB8AC3E}">
        <p14:creationId xmlns:p14="http://schemas.microsoft.com/office/powerpoint/2010/main" val="24306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EA44D-359B-6D21-D916-3A453C6A6926}"/>
              </a:ext>
            </a:extLst>
          </p:cNvPr>
          <p:cNvSpPr>
            <a:spLocks noGrp="1"/>
          </p:cNvSpPr>
          <p:nvPr>
            <p:ph type="title"/>
          </p:nvPr>
        </p:nvSpPr>
        <p:spPr>
          <a:xfrm>
            <a:off x="1790700" y="714677"/>
            <a:ext cx="8610600" cy="1293028"/>
          </a:xfrm>
        </p:spPr>
        <p:txBody>
          <a:bodyPr/>
          <a:lstStyle/>
          <a:p>
            <a:pPr algn="ctr"/>
            <a:r>
              <a:rPr lang="en-US" dirty="0"/>
              <a:t>objectives</a:t>
            </a:r>
          </a:p>
        </p:txBody>
      </p:sp>
      <p:sp>
        <p:nvSpPr>
          <p:cNvPr id="3" name="Content Placeholder 2">
            <a:extLst>
              <a:ext uri="{FF2B5EF4-FFF2-40B4-BE49-F238E27FC236}">
                <a16:creationId xmlns:a16="http://schemas.microsoft.com/office/drawing/2014/main" id="{B9BD1DDE-B877-6ECB-1838-E05C95D10F43}"/>
              </a:ext>
            </a:extLst>
          </p:cNvPr>
          <p:cNvSpPr>
            <a:spLocks noGrp="1"/>
          </p:cNvSpPr>
          <p:nvPr>
            <p:ph idx="1"/>
          </p:nvPr>
        </p:nvSpPr>
        <p:spPr/>
        <p:txBody>
          <a:bodyPr/>
          <a:lstStyle/>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Renting allows you to access high-quality products without the upfront costs of purchasing expensive equipment. </a:t>
            </a:r>
          </a:p>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Ensure that the equipment rented are of desired size and fits properly.</a:t>
            </a:r>
          </a:p>
          <a:p>
            <a:pPr marL="342900" marR="0" lvl="0" indent="-342900" algn="just">
              <a:lnSpc>
                <a:spcPct val="150000"/>
              </a:lnSpc>
              <a:spcBef>
                <a:spcPts val="0"/>
              </a:spcBef>
              <a:spcAft>
                <a:spcPts val="0"/>
              </a:spcAft>
              <a:buFont typeface="+mj-lt"/>
              <a:buAutoNum type="romanLcPeriod"/>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 make easy adaptation according to the requirement.</a:t>
            </a:r>
          </a:p>
          <a:p>
            <a:pPr marL="342900" marR="0" lvl="0" indent="-342900" algn="just">
              <a:lnSpc>
                <a:spcPct val="150000"/>
              </a:lnSpc>
              <a:spcBef>
                <a:spcPts val="0"/>
              </a:spcBef>
              <a:spcAft>
                <a:spcPts val="0"/>
              </a:spcAft>
              <a:buFont typeface="+mj-lt"/>
              <a:buAutoNum type="romanLcPeriod"/>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 make easy alteration according to the change of preference.</a:t>
            </a:r>
          </a:p>
        </p:txBody>
      </p:sp>
    </p:spTree>
    <p:extLst>
      <p:ext uri="{BB962C8B-B14F-4D97-AF65-F5344CB8AC3E}">
        <p14:creationId xmlns:p14="http://schemas.microsoft.com/office/powerpoint/2010/main" val="1516831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B954-8534-69E6-4DED-1CFF0FDA44F3}"/>
              </a:ext>
            </a:extLst>
          </p:cNvPr>
          <p:cNvSpPr>
            <a:spLocks noGrp="1"/>
          </p:cNvSpPr>
          <p:nvPr>
            <p:ph type="title"/>
          </p:nvPr>
        </p:nvSpPr>
        <p:spPr>
          <a:xfrm>
            <a:off x="1790700" y="744495"/>
            <a:ext cx="8610600" cy="1293028"/>
          </a:xfrm>
        </p:spPr>
        <p:txBody>
          <a:bodyPr/>
          <a:lstStyle/>
          <a:p>
            <a:pPr algn="ctr"/>
            <a:r>
              <a:rPr lang="en-US" dirty="0"/>
              <a:t>Scope and limitation</a:t>
            </a:r>
          </a:p>
        </p:txBody>
      </p:sp>
      <p:sp>
        <p:nvSpPr>
          <p:cNvPr id="3" name="Content Placeholder 2">
            <a:extLst>
              <a:ext uri="{FF2B5EF4-FFF2-40B4-BE49-F238E27FC236}">
                <a16:creationId xmlns:a16="http://schemas.microsoft.com/office/drawing/2014/main" id="{26B78225-19EB-2DD7-31B5-7361136036B4}"/>
              </a:ext>
            </a:extLst>
          </p:cNvPr>
          <p:cNvSpPr>
            <a:spLocks noGrp="1"/>
          </p:cNvSpPr>
          <p:nvPr>
            <p:ph idx="1"/>
          </p:nvPr>
        </p:nvSpPr>
        <p:spPr/>
        <p:txBody>
          <a:bodyPr>
            <a:normAutofit fontScale="92500" lnSpcReduction="10000"/>
          </a:bodyPr>
          <a:lstStyle/>
          <a:p>
            <a:pPr marL="0" marR="0" indent="0" algn="just">
              <a:lnSpc>
                <a:spcPct val="150000"/>
              </a:lnSpc>
              <a:spcBef>
                <a:spcPts val="0"/>
              </a:spcBef>
              <a:spcAft>
                <a:spcPts val="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Nepalese people are so sensitive in terms of price and service quality at the same time. So, this website is developed for providing quality services in affordable price as much as possible reviewing the Nepalese market. This website helps to promote tourism in Nepal as it makes trekking and hiking affordable by decreasing the budget for buying individual equipment’s for their activity.</a:t>
            </a:r>
          </a:p>
          <a:p>
            <a:pPr marL="0" marR="0" indent="0" algn="just">
              <a:lnSpc>
                <a:spcPct val="150000"/>
              </a:lnSpc>
              <a:spcBef>
                <a:spcPts val="0"/>
              </a:spcBef>
              <a:spcAft>
                <a:spcPts val="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Limitations: -</a:t>
            </a:r>
          </a:p>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Not all people use them for their activity.</a:t>
            </a:r>
          </a:p>
          <a:p>
            <a:pPr marL="342900" marR="0" lvl="0" indent="-342900" algn="just">
              <a:lnSpc>
                <a:spcPct val="150000"/>
              </a:lnSpc>
              <a:spcBef>
                <a:spcPts val="0"/>
              </a:spcBef>
              <a:spcAft>
                <a:spcPts val="0"/>
              </a:spcAft>
              <a:buFont typeface="+mj-lt"/>
              <a:buAutoNum type="roman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Unable to use without mobile/computer and internet knowledge.</a:t>
            </a:r>
          </a:p>
        </p:txBody>
      </p:sp>
    </p:spTree>
    <p:extLst>
      <p:ext uri="{BB962C8B-B14F-4D97-AF65-F5344CB8AC3E}">
        <p14:creationId xmlns:p14="http://schemas.microsoft.com/office/powerpoint/2010/main" val="388067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1C63-F0B1-50CE-8566-BBF0077C55F5}"/>
              </a:ext>
            </a:extLst>
          </p:cNvPr>
          <p:cNvSpPr>
            <a:spLocks noGrp="1"/>
          </p:cNvSpPr>
          <p:nvPr>
            <p:ph type="title"/>
          </p:nvPr>
        </p:nvSpPr>
        <p:spPr>
          <a:xfrm>
            <a:off x="1790700" y="317112"/>
            <a:ext cx="8610600" cy="1293028"/>
          </a:xfrm>
        </p:spPr>
        <p:txBody>
          <a:bodyPr/>
          <a:lstStyle/>
          <a:p>
            <a:pPr algn="ctr"/>
            <a:r>
              <a:rPr lang="en-US" dirty="0"/>
              <a:t>Use case diagram</a:t>
            </a:r>
          </a:p>
        </p:txBody>
      </p:sp>
      <p:pic>
        <p:nvPicPr>
          <p:cNvPr id="5" name="Content Placeholder 4">
            <a:extLst>
              <a:ext uri="{FF2B5EF4-FFF2-40B4-BE49-F238E27FC236}">
                <a16:creationId xmlns:a16="http://schemas.microsoft.com/office/drawing/2014/main" id="{DA1AC957-2B8E-175B-8A59-F827A7C186F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00000"/>
                    </a14:imgEffect>
                    <a14:imgEffect>
                      <a14:brightnessContrast bright="-40000" contrast="-43000"/>
                    </a14:imgEffect>
                  </a14:imgLayer>
                </a14:imgProps>
              </a:ext>
              <a:ext uri="{28A0092B-C50C-407E-A947-70E740481C1C}">
                <a14:useLocalDpi xmlns:a14="http://schemas.microsoft.com/office/drawing/2010/main" val="0"/>
              </a:ext>
            </a:extLst>
          </a:blip>
          <a:stretch>
            <a:fillRect/>
          </a:stretch>
        </p:blipFill>
        <p:spPr>
          <a:xfrm>
            <a:off x="1716157" y="1610140"/>
            <a:ext cx="8766314" cy="5059016"/>
          </a:xfrm>
          <a:solidFill>
            <a:schemeClr val="tx1"/>
          </a:solidFill>
          <a:ln>
            <a:noFill/>
          </a:ln>
        </p:spPr>
      </p:pic>
    </p:spTree>
    <p:extLst>
      <p:ext uri="{BB962C8B-B14F-4D97-AF65-F5344CB8AC3E}">
        <p14:creationId xmlns:p14="http://schemas.microsoft.com/office/powerpoint/2010/main" val="1674562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9390-F80C-882B-2989-E313C5579A47}"/>
              </a:ext>
            </a:extLst>
          </p:cNvPr>
          <p:cNvSpPr>
            <a:spLocks noGrp="1"/>
          </p:cNvSpPr>
          <p:nvPr>
            <p:ph type="title"/>
          </p:nvPr>
        </p:nvSpPr>
        <p:spPr>
          <a:xfrm>
            <a:off x="1936472" y="238538"/>
            <a:ext cx="8610600" cy="1293028"/>
          </a:xfrm>
        </p:spPr>
        <p:txBody>
          <a:bodyPr/>
          <a:lstStyle/>
          <a:p>
            <a:pPr algn="ctr"/>
            <a:r>
              <a:rPr lang="en-US" dirty="0"/>
              <a:t>Data modeling (er-diagram)</a:t>
            </a:r>
          </a:p>
        </p:txBody>
      </p:sp>
      <p:pic>
        <p:nvPicPr>
          <p:cNvPr id="7" name="Content Placeholder 6">
            <a:extLst>
              <a:ext uri="{FF2B5EF4-FFF2-40B4-BE49-F238E27FC236}">
                <a16:creationId xmlns:a16="http://schemas.microsoft.com/office/drawing/2014/main" id="{DEA0E71A-B883-E9E1-7702-50D8EAF6955C}"/>
              </a:ext>
            </a:extLst>
          </p:cNvPr>
          <p:cNvPicPr>
            <a:picLocks noGrp="1" noChangeAspect="1"/>
          </p:cNvPicPr>
          <p:nvPr>
            <p:ph idx="1"/>
          </p:nvPr>
        </p:nvPicPr>
        <p:blipFill>
          <a:blip r:embed="rId2"/>
          <a:stretch>
            <a:fillRect/>
          </a:stretch>
        </p:blipFill>
        <p:spPr>
          <a:xfrm>
            <a:off x="1644927" y="1341782"/>
            <a:ext cx="8902145" cy="5277679"/>
          </a:xfrm>
          <a:prstGeom prst="rect">
            <a:avLst/>
          </a:prstGeom>
          <a:solidFill>
            <a:schemeClr val="tx1"/>
          </a:solidFill>
        </p:spPr>
      </p:pic>
    </p:spTree>
    <p:extLst>
      <p:ext uri="{BB962C8B-B14F-4D97-AF65-F5344CB8AC3E}">
        <p14:creationId xmlns:p14="http://schemas.microsoft.com/office/powerpoint/2010/main" val="2972463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D376-19EC-0454-EFEF-E8A0F1A44713}"/>
              </a:ext>
            </a:extLst>
          </p:cNvPr>
          <p:cNvSpPr>
            <a:spLocks noGrp="1"/>
          </p:cNvSpPr>
          <p:nvPr>
            <p:ph type="title"/>
          </p:nvPr>
        </p:nvSpPr>
        <p:spPr>
          <a:xfrm>
            <a:off x="1679713" y="346930"/>
            <a:ext cx="8832574" cy="1293028"/>
          </a:xfrm>
        </p:spPr>
        <p:txBody>
          <a:bodyPr/>
          <a:lstStyle/>
          <a:p>
            <a:r>
              <a:rPr lang="en-US" dirty="0"/>
              <a:t>Process modeling (level-0 dfd)</a:t>
            </a:r>
          </a:p>
        </p:txBody>
      </p:sp>
      <p:pic>
        <p:nvPicPr>
          <p:cNvPr id="5" name="Content Placeholder 4">
            <a:extLst>
              <a:ext uri="{FF2B5EF4-FFF2-40B4-BE49-F238E27FC236}">
                <a16:creationId xmlns:a16="http://schemas.microsoft.com/office/drawing/2014/main" id="{078E8465-1FF4-0EF0-A75F-22A88DEEDA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2451" y="2706460"/>
            <a:ext cx="6387097" cy="3299162"/>
          </a:xfrm>
          <a:solidFill>
            <a:schemeClr val="tx1"/>
          </a:solidFill>
        </p:spPr>
      </p:pic>
    </p:spTree>
    <p:extLst>
      <p:ext uri="{BB962C8B-B14F-4D97-AF65-F5344CB8AC3E}">
        <p14:creationId xmlns:p14="http://schemas.microsoft.com/office/powerpoint/2010/main" val="373803609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246</TotalTime>
  <Words>614</Words>
  <Application>Microsoft Office PowerPoint</Application>
  <PresentationFormat>Widescreen</PresentationFormat>
  <Paragraphs>61</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Century Gothic</vt:lpstr>
      <vt:lpstr>Times New Roman</vt:lpstr>
      <vt:lpstr>Vapor Trail</vt:lpstr>
      <vt:lpstr>PowerPoint Presentation</vt:lpstr>
      <vt:lpstr>PowerPoint Presentation</vt:lpstr>
      <vt:lpstr>introduction</vt:lpstr>
      <vt:lpstr>Problem statement</vt:lpstr>
      <vt:lpstr>objectives</vt:lpstr>
      <vt:lpstr>Scope and limitation</vt:lpstr>
      <vt:lpstr>Use case diagram</vt:lpstr>
      <vt:lpstr>Data modeling (er-diagram)</vt:lpstr>
      <vt:lpstr>Process modeling (level-0 dfd)</vt:lpstr>
      <vt:lpstr>Process Modeling (level-1 dfd)</vt:lpstr>
      <vt:lpstr>Process modeling (level-2 dfd)</vt:lpstr>
      <vt:lpstr>Architectural design</vt:lpstr>
      <vt:lpstr>Database schema</vt:lpstr>
      <vt:lpstr>Modules</vt:lpstr>
      <vt:lpstr>conclusion</vt:lpstr>
      <vt:lpstr>Future recommendations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Suyog Kandel</dc:creator>
  <cp:lastModifiedBy>Suyog Kandel</cp:lastModifiedBy>
  <cp:revision>18</cp:revision>
  <dcterms:created xsi:type="dcterms:W3CDTF">2024-04-03T17:17:38Z</dcterms:created>
  <dcterms:modified xsi:type="dcterms:W3CDTF">2024-04-08T11:27:00Z</dcterms:modified>
</cp:coreProperties>
</file>